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embeddedFontLst>
    <p:embeddedFont>
      <p:font typeface="Roboto"/>
      <p:regular r:id="rId18"/>
      <p:bold r:id="rId19"/>
      <p:italic r:id="rId20"/>
      <p:boldItalic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21" Type="http://schemas.openxmlformats.org/officeDocument/2006/relationships/font" Target="fonts/Roboto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Roboto-bold.fntdata"/><Relationship Id="rId6" Type="http://schemas.openxmlformats.org/officeDocument/2006/relationships/slide" Target="slides/slide1.xml"/><Relationship Id="rId18" Type="http://schemas.openxmlformats.org/officeDocument/2006/relationships/font" Target="fonts/Roboto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496fee6676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496fee6676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496fee6676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2496fee6676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496fee6676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2496fee6676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1d39325db04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1d39325db04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c9c17e1f65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1c9c17e1f65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d39325db0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1d39325db0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d39325db04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1d39325db04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489711b4e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2489711b4e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d39325db0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1d39325db0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d61d53728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1d61d53728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496fee667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2496fee667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0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0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Google Shape;56;p1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Relationship Id="rId4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Relationship Id="rId4" Type="http://schemas.openxmlformats.org/officeDocument/2006/relationships/image" Target="../media/image1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5.png"/><Relationship Id="rId5" Type="http://schemas.openxmlformats.org/officeDocument/2006/relationships/image" Target="../media/image2.png"/><Relationship Id="rId6" Type="http://schemas.openxmlformats.org/officeDocument/2006/relationships/image" Target="../media/image1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mariadb.org/download/" TargetMode="External"/><Relationship Id="rId4" Type="http://schemas.openxmlformats.org/officeDocument/2006/relationships/hyperlink" Target="https://dev.mysql.com/downloads/workbench/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MariaDB</a:t>
            </a:r>
            <a:endParaRPr/>
          </a:p>
        </p:txBody>
      </p:sp>
      <p:sp>
        <p:nvSpPr>
          <p:cNvPr id="68" name="Google Shape;68;p13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Servidor de base de datos relacional de código abierto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2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Guía SQL</a:t>
            </a:r>
            <a:endParaRPr/>
          </a:p>
        </p:txBody>
      </p:sp>
      <p:pic>
        <p:nvPicPr>
          <p:cNvPr id="136" name="Google Shape;13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0600" y="676194"/>
            <a:ext cx="3573850" cy="44673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4455" y="676200"/>
            <a:ext cx="3573844" cy="44672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3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Guía SQL</a:t>
            </a:r>
            <a:endParaRPr/>
          </a:p>
        </p:txBody>
      </p:sp>
      <p:pic>
        <p:nvPicPr>
          <p:cNvPr id="143" name="Google Shape;14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0125" y="678675"/>
            <a:ext cx="3571876" cy="446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678675"/>
            <a:ext cx="3571876" cy="44648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4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Guía SQL</a:t>
            </a:r>
            <a:endParaRPr/>
          </a:p>
        </p:txBody>
      </p:sp>
      <p:pic>
        <p:nvPicPr>
          <p:cNvPr id="150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9650" y="654825"/>
            <a:ext cx="3562350" cy="44529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654825"/>
            <a:ext cx="3562350" cy="4452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¿Qué es MariaDB?</a:t>
            </a:r>
            <a:endParaRPr/>
          </a:p>
        </p:txBody>
      </p:sp>
      <p:pic>
        <p:nvPicPr>
          <p:cNvPr id="74" name="Google Shape;7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275" y="952250"/>
            <a:ext cx="2111900" cy="109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35300" y="1005270"/>
            <a:ext cx="2273400" cy="987031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4"/>
          <p:cNvSpPr txBox="1"/>
          <p:nvPr/>
        </p:nvSpPr>
        <p:spPr>
          <a:xfrm>
            <a:off x="359950" y="2045325"/>
            <a:ext cx="2273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oboto"/>
                <a:ea typeface="Roboto"/>
                <a:cs typeface="Roboto"/>
                <a:sym typeface="Roboto"/>
              </a:rPr>
              <a:t>1995 se lanza el DBMS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7" name="Google Shape;77;p14"/>
          <p:cNvSpPr txBox="1"/>
          <p:nvPr/>
        </p:nvSpPr>
        <p:spPr>
          <a:xfrm>
            <a:off x="3435300" y="2045325"/>
            <a:ext cx="2273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oboto"/>
                <a:ea typeface="Roboto"/>
                <a:cs typeface="Roboto"/>
                <a:sym typeface="Roboto"/>
              </a:rPr>
              <a:t>2008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" name="Google Shape;78;p14"/>
          <p:cNvSpPr/>
          <p:nvPr/>
        </p:nvSpPr>
        <p:spPr>
          <a:xfrm>
            <a:off x="2769575" y="1549075"/>
            <a:ext cx="543300" cy="400200"/>
          </a:xfrm>
          <a:prstGeom prst="striped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14"/>
          <p:cNvSpPr/>
          <p:nvPr/>
        </p:nvSpPr>
        <p:spPr>
          <a:xfrm>
            <a:off x="5906150" y="1549075"/>
            <a:ext cx="543300" cy="400200"/>
          </a:xfrm>
          <a:prstGeom prst="striped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0" name="Google Shape;80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54687" y="2879288"/>
            <a:ext cx="3434625" cy="1767825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4"/>
          <p:cNvSpPr txBox="1"/>
          <p:nvPr/>
        </p:nvSpPr>
        <p:spPr>
          <a:xfrm>
            <a:off x="6510650" y="2045325"/>
            <a:ext cx="2273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oboto"/>
                <a:ea typeface="Roboto"/>
                <a:cs typeface="Roboto"/>
                <a:sym typeface="Roboto"/>
              </a:rPr>
              <a:t>2010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" name="Google Shape;82;p14"/>
          <p:cNvSpPr/>
          <p:nvPr/>
        </p:nvSpPr>
        <p:spPr>
          <a:xfrm rot="7096134">
            <a:off x="5543134" y="2432453"/>
            <a:ext cx="730981" cy="333814"/>
          </a:xfrm>
          <a:prstGeom prst="stripedRightArrow">
            <a:avLst>
              <a:gd fmla="val 27301" name="adj1"/>
              <a:gd fmla="val 41755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4"/>
          <p:cNvSpPr txBox="1"/>
          <p:nvPr/>
        </p:nvSpPr>
        <p:spPr>
          <a:xfrm>
            <a:off x="6066650" y="3010300"/>
            <a:ext cx="3000000" cy="18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highlight>
                  <a:srgbClr val="F9F9F9"/>
                </a:highlight>
              </a:rPr>
              <a:t>En diciembre de 2012 nace </a:t>
            </a:r>
            <a:r>
              <a:rPr b="1" lang="es">
                <a:highlight>
                  <a:srgbClr val="F9F9F9"/>
                </a:highlight>
              </a:rPr>
              <a:t>MariaDB Foundation</a:t>
            </a:r>
            <a:r>
              <a:rPr lang="es">
                <a:highlight>
                  <a:srgbClr val="F9F9F9"/>
                </a:highlight>
              </a:rPr>
              <a:t>, ahora encargada de controlar el desarrollo de MariaDB Server. </a:t>
            </a:r>
            <a:r>
              <a:rPr lang="es"/>
              <a:t>Ésta </a:t>
            </a:r>
            <a:r>
              <a:rPr lang="es"/>
              <a:t>es distinta a la empresa </a:t>
            </a:r>
            <a:r>
              <a:rPr b="1" lang="es"/>
              <a:t>MariaDB Corporation</a:t>
            </a:r>
            <a:r>
              <a:rPr lang="es"/>
              <a:t>, siendo su mayor donante MariaDB Corporation.</a:t>
            </a:r>
            <a:endParaRPr/>
          </a:p>
        </p:txBody>
      </p:sp>
      <p:sp>
        <p:nvSpPr>
          <p:cNvPr id="84" name="Google Shape;84;p14"/>
          <p:cNvSpPr txBox="1"/>
          <p:nvPr/>
        </p:nvSpPr>
        <p:spPr>
          <a:xfrm>
            <a:off x="182600" y="3118000"/>
            <a:ext cx="31638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En la práctica, MariaDB reemplaza directamente a la misma versión de MySQL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MySQL 5.1 → MariaDB 5.1, 5.2 y 5.3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MySQL 5.5 → MariaDB 5.5)</a:t>
            </a:r>
            <a:endParaRPr/>
          </a:p>
        </p:txBody>
      </p:sp>
      <p:pic>
        <p:nvPicPr>
          <p:cNvPr id="85" name="Google Shape;85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49450" y="1005263"/>
            <a:ext cx="2597100" cy="1336593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4"/>
          <p:cNvSpPr txBox="1"/>
          <p:nvPr/>
        </p:nvSpPr>
        <p:spPr>
          <a:xfrm>
            <a:off x="3374850" y="4647113"/>
            <a:ext cx="2273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oboto"/>
                <a:ea typeface="Roboto"/>
                <a:cs typeface="Roboto"/>
                <a:sym typeface="Roboto"/>
              </a:rPr>
              <a:t>22 de enero de 2009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5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Instalación</a:t>
            </a:r>
            <a:endParaRPr/>
          </a:p>
        </p:txBody>
      </p:sp>
      <p:sp>
        <p:nvSpPr>
          <p:cNvPr id="92" name="Google Shape;92;p15"/>
          <p:cNvSpPr txBox="1"/>
          <p:nvPr/>
        </p:nvSpPr>
        <p:spPr>
          <a:xfrm>
            <a:off x="311100" y="994200"/>
            <a:ext cx="8454300" cy="28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oboto"/>
                <a:ea typeface="Roboto"/>
                <a:cs typeface="Roboto"/>
                <a:sym typeface="Roboto"/>
              </a:rPr>
              <a:t>Windows: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AutoNum type="arabicPeriod"/>
            </a:pPr>
            <a:r>
              <a:rPr lang="es">
                <a:latin typeface="Roboto"/>
                <a:ea typeface="Roboto"/>
                <a:cs typeface="Roboto"/>
                <a:sym typeface="Roboto"/>
              </a:rPr>
              <a:t>Descargar archivo desde </a:t>
            </a:r>
            <a:r>
              <a:rPr lang="es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https://mariadb.org/download/</a:t>
            </a:r>
            <a:r>
              <a:rPr lang="es">
                <a:latin typeface="Roboto"/>
                <a:ea typeface="Roboto"/>
                <a:cs typeface="Roboto"/>
                <a:sym typeface="Roboto"/>
              </a:rPr>
              <a:t>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AutoNum type="arabicPeriod"/>
            </a:pPr>
            <a:r>
              <a:rPr lang="es">
                <a:latin typeface="Roboto"/>
                <a:ea typeface="Roboto"/>
                <a:cs typeface="Roboto"/>
                <a:sym typeface="Roboto"/>
              </a:rPr>
              <a:t>Instalar siguiendo los pasos del instalador, asignando una contraseña para el usuario “root”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AutoNum type="arabicPeriod"/>
            </a:pPr>
            <a:r>
              <a:rPr lang="es">
                <a:latin typeface="Roboto"/>
                <a:ea typeface="Roboto"/>
                <a:cs typeface="Roboto"/>
                <a:sym typeface="Roboto"/>
              </a:rPr>
              <a:t>Agregar la URL de la carpeta bin al Path en las variables de entorno de Windows para poder trabajar desde la consola (C:\Program Files\MariaDB 10.11\bin)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AutoNum type="arabicPeriod"/>
            </a:pPr>
            <a:r>
              <a:rPr lang="es">
                <a:latin typeface="Roboto"/>
                <a:ea typeface="Roboto"/>
                <a:cs typeface="Roboto"/>
                <a:sym typeface="Roboto"/>
              </a:rPr>
              <a:t>Ingresar a la consola con el comando “mysql -u root -p” e ingresar la clave asignada anteriormente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oboto"/>
                <a:ea typeface="Roboto"/>
                <a:cs typeface="Roboto"/>
                <a:sym typeface="Roboto"/>
              </a:rPr>
              <a:t>MySQL Workbench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AutoNum type="arabicPeriod"/>
            </a:pPr>
            <a:r>
              <a:rPr lang="es">
                <a:latin typeface="Roboto"/>
                <a:ea typeface="Roboto"/>
                <a:cs typeface="Roboto"/>
                <a:sym typeface="Roboto"/>
              </a:rPr>
              <a:t>Descargar archivo desde </a:t>
            </a:r>
            <a:r>
              <a:rPr lang="es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https://dev.mysql.com/downloads/workbench/</a:t>
            </a:r>
            <a:r>
              <a:rPr lang="es">
                <a:latin typeface="Roboto"/>
                <a:ea typeface="Roboto"/>
                <a:cs typeface="Roboto"/>
                <a:sym typeface="Roboto"/>
              </a:rPr>
              <a:t>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Motores de BD más utilizados</a:t>
            </a:r>
            <a:endParaRPr/>
          </a:p>
        </p:txBody>
      </p:sp>
      <p:pic>
        <p:nvPicPr>
          <p:cNvPr id="98" name="Google Shape;9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8237" y="678600"/>
            <a:ext cx="7327536" cy="4464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7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Motores de BD más utilizados</a:t>
            </a:r>
            <a:endParaRPr/>
          </a:p>
        </p:txBody>
      </p:sp>
      <p:pic>
        <p:nvPicPr>
          <p:cNvPr id="104" name="Google Shape;10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7138" y="678625"/>
            <a:ext cx="7329736" cy="446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Consultas generales sobre las bases de datos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18"/>
          <p:cNvSpPr txBox="1"/>
          <p:nvPr/>
        </p:nvSpPr>
        <p:spPr>
          <a:xfrm>
            <a:off x="98250" y="700200"/>
            <a:ext cx="8940900" cy="42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54000" lIns="91425" spcFirstLastPara="1" rIns="91425" wrap="square" tIns="540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/>
              <a:t>Mostrar las bases de datos:</a:t>
            </a:r>
            <a:endParaRPr sz="1200"/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Courier New"/>
                <a:ea typeface="Courier New"/>
                <a:cs typeface="Courier New"/>
                <a:sym typeface="Courier New"/>
              </a:rPr>
              <a:t>show databases;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/>
              <a:t>Mostrar las bases de datos seleccionadas:</a:t>
            </a:r>
            <a:endParaRPr sz="1200"/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Courier New"/>
                <a:ea typeface="Courier New"/>
                <a:cs typeface="Courier New"/>
                <a:sym typeface="Courier New"/>
              </a:rPr>
              <a:t>select databases();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/>
              <a:t>Mostrar las tablas que contiene una base de datos:</a:t>
            </a:r>
            <a:endParaRPr sz="1200"/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Courier New"/>
                <a:ea typeface="Courier New"/>
                <a:cs typeface="Courier New"/>
                <a:sym typeface="Courier New"/>
              </a:rPr>
              <a:t>show tables;	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/>
              <a:t>Seleccionar una base de datos:</a:t>
            </a:r>
            <a:endParaRPr sz="1200"/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Courier New"/>
                <a:ea typeface="Courier New"/>
                <a:cs typeface="Courier New"/>
                <a:sym typeface="Courier New"/>
              </a:rPr>
              <a:t>use nombre_base;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/>
              <a:t>Describir la estructura de campos de una tabla:</a:t>
            </a:r>
            <a:endParaRPr sz="1200"/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Courier New"/>
                <a:ea typeface="Courier New"/>
                <a:cs typeface="Courier New"/>
                <a:sym typeface="Courier New"/>
              </a:rPr>
              <a:t>describe nombre_tabla;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/>
              <a:t>Crear una base de datos:</a:t>
            </a:r>
            <a:endParaRPr sz="1200"/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Courier New"/>
                <a:ea typeface="Courier New"/>
                <a:cs typeface="Courier New"/>
                <a:sym typeface="Courier New"/>
              </a:rPr>
              <a:t>create database nombre_base;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/>
              <a:t>Creación de una tabla:</a:t>
            </a:r>
            <a:endParaRPr sz="1200"/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Courier New"/>
                <a:ea typeface="Courier New"/>
                <a:cs typeface="Courier New"/>
                <a:sym typeface="Courier New"/>
              </a:rPr>
              <a:t>create table [if no exists] nombre_tabla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Courier New"/>
                <a:ea typeface="Courier New"/>
                <a:cs typeface="Courier New"/>
                <a:sym typeface="Courier New"/>
              </a:rPr>
              <a:t>(nombre_campo tipo1 opciones2 cláusulas3, “ “ “ , “ “ “ );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9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Consultas SQL básicas</a:t>
            </a:r>
            <a:endParaRPr/>
          </a:p>
        </p:txBody>
      </p:sp>
      <p:sp>
        <p:nvSpPr>
          <p:cNvPr id="116" name="Google Shape;116;p19"/>
          <p:cNvSpPr txBox="1"/>
          <p:nvPr/>
        </p:nvSpPr>
        <p:spPr>
          <a:xfrm>
            <a:off x="281675" y="744375"/>
            <a:ext cx="7980300" cy="227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500"/>
              <a:t>Definición de cómo se almacenan sus datos</a:t>
            </a:r>
            <a:endParaRPr b="1" sz="15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s" sz="1500"/>
              <a:t>CREATE DATABASE:</a:t>
            </a:r>
            <a:r>
              <a:rPr lang="es" sz="1500"/>
              <a:t> crear una nueva base de datos vacía.</a:t>
            </a:r>
            <a:endParaRPr sz="15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s" sz="1500"/>
              <a:t>DROP DATABASE</a:t>
            </a:r>
            <a:r>
              <a:rPr lang="es" sz="1500"/>
              <a:t>: </a:t>
            </a:r>
            <a:r>
              <a:rPr lang="es" sz="1500"/>
              <a:t>destruir completamente una base de datos existente</a:t>
            </a:r>
            <a:r>
              <a:rPr lang="es" sz="1500"/>
              <a:t>.</a:t>
            </a:r>
            <a:endParaRPr sz="15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s" sz="1500"/>
              <a:t>USE:</a:t>
            </a:r>
            <a:r>
              <a:rPr lang="es" sz="1500"/>
              <a:t> seleccionar una base de datos predeterminada.</a:t>
            </a:r>
            <a:endParaRPr sz="15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s" sz="1500"/>
              <a:t>CREATE TABLE:</a:t>
            </a:r>
            <a:r>
              <a:rPr lang="es" sz="1500"/>
              <a:t> crear una nueva tabla</a:t>
            </a:r>
            <a:r>
              <a:rPr lang="es" sz="1500"/>
              <a:t>.</a:t>
            </a:r>
            <a:endParaRPr sz="15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s" sz="1500"/>
              <a:t>ALTER TABLE:</a:t>
            </a:r>
            <a:r>
              <a:rPr lang="es" sz="1500"/>
              <a:t> modificar la definición de una tabla existente.</a:t>
            </a:r>
            <a:endParaRPr sz="15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s" sz="1500"/>
              <a:t>DROP TABLE:</a:t>
            </a:r>
            <a:r>
              <a:rPr lang="es" sz="1500"/>
              <a:t> destruir completamente una tabla existente.</a:t>
            </a:r>
            <a:endParaRPr sz="15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s" sz="1500"/>
              <a:t>DESCRIBE:</a:t>
            </a:r>
            <a:r>
              <a:rPr lang="es" sz="1500"/>
              <a:t> muestra la estructura de una tabla.</a:t>
            </a:r>
            <a:endParaRPr sz="1500"/>
          </a:p>
        </p:txBody>
      </p:sp>
      <p:sp>
        <p:nvSpPr>
          <p:cNvPr id="117" name="Google Shape;117;p19"/>
          <p:cNvSpPr txBox="1"/>
          <p:nvPr/>
        </p:nvSpPr>
        <p:spPr>
          <a:xfrm>
            <a:off x="281675" y="2964050"/>
            <a:ext cx="8778000" cy="20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500"/>
              <a:t>Manipulación de sus datos</a:t>
            </a:r>
            <a:endParaRPr b="1" sz="15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s" sz="1500"/>
              <a:t>SELECT: </a:t>
            </a:r>
            <a:r>
              <a:rPr lang="es" sz="1500"/>
              <a:t> leer (o seleccionar) sus datos.</a:t>
            </a:r>
            <a:endParaRPr sz="15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s" sz="1500"/>
              <a:t>INSERT: </a:t>
            </a:r>
            <a:r>
              <a:rPr lang="es" sz="1500"/>
              <a:t>agregar (o insertar) nuevos datos.</a:t>
            </a:r>
            <a:endParaRPr sz="15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s" sz="1500"/>
              <a:t>UPDATE:</a:t>
            </a:r>
            <a:r>
              <a:rPr lang="es" sz="1500"/>
              <a:t> cambiar (o actualizar) los datos existentes.</a:t>
            </a:r>
            <a:endParaRPr sz="15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s" sz="1500"/>
              <a:t>DELETE: borrar </a:t>
            </a:r>
            <a:r>
              <a:rPr lang="es" sz="1500"/>
              <a:t>(o eliminar) datos existentes.</a:t>
            </a:r>
            <a:endParaRPr sz="15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s" sz="1500"/>
              <a:t>REPLACE </a:t>
            </a:r>
            <a:r>
              <a:rPr lang="es" sz="1500"/>
              <a:t> agregar, cambiar (o reemplazar) datos nuevos o existentes.</a:t>
            </a:r>
            <a:endParaRPr sz="15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s" sz="1500"/>
              <a:t>TRUNCATE: </a:t>
            </a:r>
            <a:r>
              <a:rPr lang="es" sz="1500"/>
              <a:t>vaciar (o eliminar) todos los datos de la plantilla.</a:t>
            </a:r>
            <a:endParaRPr sz="15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0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Circuito básico</a:t>
            </a:r>
            <a:endParaRPr/>
          </a:p>
        </p:txBody>
      </p:sp>
      <p:sp>
        <p:nvSpPr>
          <p:cNvPr id="123" name="Google Shape;123;p20"/>
          <p:cNvSpPr txBox="1"/>
          <p:nvPr/>
        </p:nvSpPr>
        <p:spPr>
          <a:xfrm>
            <a:off x="109650" y="864300"/>
            <a:ext cx="8924700" cy="42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/>
              <a:t>CREATE DATABASE test;</a:t>
            </a:r>
            <a:endParaRPr sz="15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/>
              <a:t>USE test;</a:t>
            </a:r>
            <a:endParaRPr sz="15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/>
              <a:t>CREATE TABLE carrera ( id INT PRIMARY KEY, nombre VARCHAR(20) );</a:t>
            </a:r>
            <a:endParaRPr sz="15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/>
              <a:t>INSERT INTO carrera VALUES ( 1, </a:t>
            </a:r>
            <a:r>
              <a:rPr lang="es" sz="1500"/>
              <a:t>'Civil'</a:t>
            </a:r>
            <a:r>
              <a:rPr lang="es" sz="1500"/>
              <a:t> );</a:t>
            </a:r>
            <a:endParaRPr sz="15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/>
              <a:t>INSERT INTO carrera VALUES ( 2, 'Industrial' );</a:t>
            </a:r>
            <a:endParaRPr sz="15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/>
              <a:t>INSERT INTO carrera VALUES ( 3, 'Computacion' );</a:t>
            </a:r>
            <a:endParaRPr sz="15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/>
              <a:t>SELECT id, nombre FROM carrera WHERE id = 1;</a:t>
            </a:r>
            <a:endParaRPr sz="15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/>
              <a:t>UPDATE carrera SET nombre = 'Ingenieria Civil' WHERE id = 1;</a:t>
            </a:r>
            <a:endParaRPr sz="15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/>
              <a:t>SELECT id, nombre FROM carrera;</a:t>
            </a:r>
            <a:endParaRPr sz="15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/>
              <a:t>DELETE FROM carrera WHERE id = 1;</a:t>
            </a:r>
            <a:endParaRPr sz="15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/>
              <a:t>SELECT id, nombre FROM carrera;</a:t>
            </a:r>
            <a:endParaRPr sz="15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/>
              <a:t>DROP DATABASE test;</a:t>
            </a:r>
            <a:endParaRPr sz="15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1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Guía SQL</a:t>
            </a:r>
            <a:endParaRPr/>
          </a:p>
        </p:txBody>
      </p:sp>
      <p:pic>
        <p:nvPicPr>
          <p:cNvPr id="129" name="Google Shape;12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60644"/>
            <a:ext cx="3586300" cy="44828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33850" y="660650"/>
            <a:ext cx="3586299" cy="4482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1A237E"/>
      </a:accent5>
      <a:accent6>
        <a:srgbClr val="F4B400"/>
      </a:accent6>
      <a:hlink>
        <a:srgbClr val="1A237E"/>
      </a:hlink>
      <a:folHlink>
        <a:srgbClr val="1A237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